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hTZeddHAA3uRXAF+dXl9Dqx/tKh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wona Jarecka" initials="" lastIdx="1" clrIdx="0"/>
  <p:cmAuthor id="1" name="Deleted user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35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03-22T12:47:41.070" idx="1">
    <p:pos x="6000" y="0"/>
    <p:text>@malgorzatarodziewicz@sp2leczna.pl Gosiu, może masz jeszcze jakieś zdjęcie? No i ile teraz macie uczniów z orzeczeniami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AXDb_SVE"/>
      </p:ext>
    </p:extLst>
  </p:cm>
  <p:cm authorId="1" dt="2022-03-22T12:47:41.070" idx="1">
    <p:pos x="6000" y="0"/>
    <p:text>Iwonko, już zleciłam wykonanie zdjęć, sama zrobię Ci swoją szkołę:) i ułożę kompozycyjnie:) Do 23.00 dopnę całość (mam dentystę dziś w Parczewie)</p:text>
    <p:extLst>
      <p:ext uri="{C676402C-5697-4E1C-873F-D02D1690AC5C}">
        <p15:threadingInfo xmlns:p15="http://schemas.microsoft.com/office/powerpoint/2012/main" timeZoneBias="0">
          <p15:parentCm authorId="0" idx="1"/>
        </p15:threadingInfo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AXDb_SVI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3" name="Google Shape;15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17" name="Google Shape;2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25" name="Google Shape;22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34" name="Google Shape;2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44" name="Google Shape;24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3" name="Google Shape;25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2" name="Google Shape;2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74" name="Google Shape;27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80" name="Google Shape;28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86" name="Google Shape;28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1a760eb840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2" name="Google Shape;292;g11a760eb840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9" name="Google Shape;15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11ecbcd9e4a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8" name="Google Shape;298;g11ecbcd9e4a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04" name="Google Shape;30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11d9ab6489c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3" name="Google Shape;313;g11d9ab6489c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1a760eb84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" name="Google Shape;165;g11a760eb84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1ecbcd9e4a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g11ecbcd9e4a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7" name="Google Shape;17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1ecbcd9e4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3" name="Google Shape;183;g11ecbcd9e4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9" name="Google Shape;18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8" name="Google Shape;19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08" name="Google Shape;20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ajd tytułowy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18" descr="Droplets-HD-Title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8"/>
          <p:cNvSpPr txBox="1"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wentieth Century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sz="2200">
                <a:solidFill>
                  <a:srgbClr val="7F7F7F"/>
                </a:solidFill>
              </a:defRPr>
            </a:lvl1pPr>
            <a:lvl2pPr lvl="1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8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8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az panoramiczny z podpisem">
  <p:cSld name="Obraz panoramiczny z podpisem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27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27"/>
          <p:cNvSpPr txBox="1"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wentieth Centur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7"/>
          <p:cNvSpPr>
            <a:spLocks noGrp="1"/>
          </p:cNvSpPr>
          <p:nvPr>
            <p:ph type="pic" idx="2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 cmpd="sng">
            <a:solidFill>
              <a:srgbClr val="C0D3E4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2" name="Google Shape;82;p27"/>
          <p:cNvSpPr txBox="1">
            <a:spLocks noGrp="1"/>
          </p:cNvSpPr>
          <p:nvPr>
            <p:ph type="body" idx="1"/>
          </p:nvPr>
        </p:nvSpPr>
        <p:spPr>
          <a:xfrm>
            <a:off x="913774" y="5108728"/>
            <a:ext cx="10364452" cy="682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7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7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podpis">
  <p:cSld name="Tytuł i podpis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28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28"/>
          <p:cNvSpPr txBox="1"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wentieth Centur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8"/>
          <p:cNvSpPr txBox="1">
            <a:spLocks noGrp="1"/>
          </p:cNvSpPr>
          <p:nvPr>
            <p:ph type="body" idx="1"/>
          </p:nvPr>
        </p:nvSpPr>
        <p:spPr>
          <a:xfrm>
            <a:off x="913775" y="4204821"/>
            <a:ext cx="10364452" cy="1586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0" name="Google Shape;90;p28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8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8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ferta z podpisem">
  <p:cSld name="Oferta z podpisem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29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29"/>
          <p:cNvSpPr txBox="1"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wentieth Centur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9"/>
          <p:cNvSpPr txBox="1">
            <a:spLocks noGrp="1"/>
          </p:cNvSpPr>
          <p:nvPr>
            <p:ph type="body" idx="1"/>
          </p:nvPr>
        </p:nvSpPr>
        <p:spPr>
          <a:xfrm>
            <a:off x="1720644" y="3610032"/>
            <a:ext cx="8752299" cy="594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29"/>
          <p:cNvSpPr txBox="1">
            <a:spLocks noGrp="1"/>
          </p:cNvSpPr>
          <p:nvPr>
            <p:ph type="body" idx="2"/>
          </p:nvPr>
        </p:nvSpPr>
        <p:spPr>
          <a:xfrm>
            <a:off x="913774" y="4372796"/>
            <a:ext cx="10364452" cy="1421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8" name="Google Shape;98;p29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9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9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  <p:sp>
        <p:nvSpPr>
          <p:cNvPr id="101" name="Google Shape;101;p29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Twentieth Century"/>
              <a:buNone/>
            </a:pPr>
            <a:r>
              <a:rPr lang="pl-PL" sz="8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9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Twentieth Century"/>
              <a:buNone/>
            </a:pPr>
            <a:r>
              <a:rPr lang="pl-PL" sz="8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rta nazwy">
  <p:cSld name="Karta nazwy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30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30"/>
          <p:cNvSpPr txBox="1"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wentieth Centur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30"/>
          <p:cNvSpPr txBox="1">
            <a:spLocks noGrp="1"/>
          </p:cNvSpPr>
          <p:nvPr>
            <p:ph type="body" idx="1"/>
          </p:nvPr>
        </p:nvSpPr>
        <p:spPr>
          <a:xfrm>
            <a:off x="913775" y="4662335"/>
            <a:ext cx="10364452" cy="1140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7" name="Google Shape;107;p30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30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0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kolumna">
  <p:cSld name="3 kolumna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31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31"/>
          <p:cNvSpPr txBox="1"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31"/>
          <p:cNvSpPr txBox="1"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4" name="Google Shape;114;p31"/>
          <p:cNvSpPr txBox="1">
            <a:spLocks noGrp="1"/>
          </p:cNvSpPr>
          <p:nvPr>
            <p:ph type="body" idx="2"/>
          </p:nvPr>
        </p:nvSpPr>
        <p:spPr>
          <a:xfrm>
            <a:off x="913774" y="2943355"/>
            <a:ext cx="3298976" cy="284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5" name="Google Shape;115;p31"/>
          <p:cNvSpPr txBox="1">
            <a:spLocks noGrp="1"/>
          </p:cNvSpPr>
          <p:nvPr>
            <p:ph type="body" idx="3"/>
          </p:nvPr>
        </p:nvSpPr>
        <p:spPr>
          <a:xfrm>
            <a:off x="4452389" y="2367093"/>
            <a:ext cx="3291521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6" name="Google Shape;116;p31"/>
          <p:cNvSpPr txBox="1">
            <a:spLocks noGrp="1"/>
          </p:cNvSpPr>
          <p:nvPr>
            <p:ph type="body" idx="4"/>
          </p:nvPr>
        </p:nvSpPr>
        <p:spPr>
          <a:xfrm>
            <a:off x="4441348" y="2943355"/>
            <a:ext cx="3303351" cy="284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7" name="Google Shape;117;p31"/>
          <p:cNvSpPr txBox="1">
            <a:spLocks noGrp="1"/>
          </p:cNvSpPr>
          <p:nvPr>
            <p:ph type="body" idx="5"/>
          </p:nvPr>
        </p:nvSpPr>
        <p:spPr>
          <a:xfrm>
            <a:off x="7973298" y="2367093"/>
            <a:ext cx="3304928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8" name="Google Shape;118;p31"/>
          <p:cNvSpPr txBox="1">
            <a:spLocks noGrp="1"/>
          </p:cNvSpPr>
          <p:nvPr>
            <p:ph type="body" idx="6"/>
          </p:nvPr>
        </p:nvSpPr>
        <p:spPr>
          <a:xfrm>
            <a:off x="7973298" y="2943355"/>
            <a:ext cx="3304928" cy="284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9" name="Google Shape;119;p31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31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31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kolumna obrazu">
  <p:cSld name="3 kolumna obrazu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32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32"/>
          <p:cNvSpPr txBox="1"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2"/>
          <p:cNvSpPr txBox="1"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sz="22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6" name="Google Shape;126;p32"/>
          <p:cNvSpPr>
            <a:spLocks noGrp="1"/>
          </p:cNvSpPr>
          <p:nvPr>
            <p:ph type="pic" idx="2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 cmpd="sng">
            <a:solidFill>
              <a:srgbClr val="C0D3E4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7" name="Google Shape;127;p32"/>
          <p:cNvSpPr txBox="1">
            <a:spLocks noGrp="1"/>
          </p:cNvSpPr>
          <p:nvPr>
            <p:ph type="body" idx="3"/>
          </p:nvPr>
        </p:nvSpPr>
        <p:spPr>
          <a:xfrm>
            <a:off x="913774" y="4781082"/>
            <a:ext cx="3296409" cy="1010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28" name="Google Shape;128;p32"/>
          <p:cNvSpPr txBox="1">
            <a:spLocks noGrp="1"/>
          </p:cNvSpPr>
          <p:nvPr>
            <p:ph type="body" idx="4"/>
          </p:nvPr>
        </p:nvSpPr>
        <p:spPr>
          <a:xfrm>
            <a:off x="4442759" y="4204820"/>
            <a:ext cx="3301828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sz="22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9" name="Google Shape;129;p32"/>
          <p:cNvSpPr>
            <a:spLocks noGrp="1"/>
          </p:cNvSpPr>
          <p:nvPr>
            <p:ph type="pic" idx="5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 cmpd="sng">
            <a:solidFill>
              <a:srgbClr val="C0D3E4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0" name="Google Shape;130;p32"/>
          <p:cNvSpPr txBox="1">
            <a:spLocks noGrp="1"/>
          </p:cNvSpPr>
          <p:nvPr>
            <p:ph type="body" idx="6"/>
          </p:nvPr>
        </p:nvSpPr>
        <p:spPr>
          <a:xfrm>
            <a:off x="4441348" y="4781080"/>
            <a:ext cx="3303352" cy="1010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31" name="Google Shape;131;p32"/>
          <p:cNvSpPr txBox="1">
            <a:spLocks noGrp="1"/>
          </p:cNvSpPr>
          <p:nvPr>
            <p:ph type="body" idx="7"/>
          </p:nvPr>
        </p:nvSpPr>
        <p:spPr>
          <a:xfrm>
            <a:off x="7973298" y="4204820"/>
            <a:ext cx="3300681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sz="22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32" name="Google Shape;132;p32"/>
          <p:cNvSpPr>
            <a:spLocks noGrp="1"/>
          </p:cNvSpPr>
          <p:nvPr>
            <p:ph type="pic" idx="8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 cmpd="sng">
            <a:solidFill>
              <a:srgbClr val="C0D3E4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3" name="Google Shape;133;p32"/>
          <p:cNvSpPr txBox="1">
            <a:spLocks noGrp="1"/>
          </p:cNvSpPr>
          <p:nvPr>
            <p:ph type="body" idx="9"/>
          </p:nvPr>
        </p:nvSpPr>
        <p:spPr>
          <a:xfrm>
            <a:off x="7973173" y="4781078"/>
            <a:ext cx="3305053" cy="1010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34" name="Google Shape;134;p32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2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2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tekst pionowy" type="vertTx">
  <p:cSld name="VERTICAL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33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3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3"/>
          <p:cNvSpPr txBox="1">
            <a:spLocks noGrp="1"/>
          </p:cNvSpPr>
          <p:nvPr>
            <p:ph type="body" idx="1"/>
          </p:nvPr>
        </p:nvSpPr>
        <p:spPr>
          <a:xfrm rot="5400000">
            <a:off x="4383948" y="-1103080"/>
            <a:ext cx="3424107" cy="103644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33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33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3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pionowy i tekst" type="vertTitleAndTx">
  <p:cSld name="VERTICAL_TITLE_AND_VERTICAL_TEXT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34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34"/>
          <p:cNvSpPr txBox="1">
            <a:spLocks noGrp="1"/>
          </p:cNvSpPr>
          <p:nvPr>
            <p:ph type="title"/>
          </p:nvPr>
        </p:nvSpPr>
        <p:spPr>
          <a:xfrm rot="5400000">
            <a:off x="7410763" y="1923738"/>
            <a:ext cx="5181599" cy="2553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4"/>
          <p:cNvSpPr txBox="1">
            <a:spLocks noGrp="1"/>
          </p:cNvSpPr>
          <p:nvPr>
            <p:ph type="body" idx="1"/>
          </p:nvPr>
        </p:nvSpPr>
        <p:spPr>
          <a:xfrm rot="5400000">
            <a:off x="2152338" y="-628962"/>
            <a:ext cx="5181599" cy="7658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8" name="Google Shape;148;p34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4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tuł i zawartość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19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19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19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9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9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główek sekcji" type="secHead">
  <p:cSld name="SECTION_HEADER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20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20"/>
          <p:cNvSpPr txBox="1"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Twentieth Century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0"/>
          <p:cNvSpPr txBox="1"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7F7F7F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0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wa elementy zawartości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21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21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1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51060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1"/>
          <p:cNvSpPr txBox="1">
            <a:spLocks noGrp="1"/>
          </p:cNvSpPr>
          <p:nvPr>
            <p:ph type="body" idx="2"/>
          </p:nvPr>
        </p:nvSpPr>
        <p:spPr>
          <a:xfrm>
            <a:off x="6172200" y="2367092"/>
            <a:ext cx="5105400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1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1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ównanie" type="twoTxTwoObj">
  <p:cSld name="TWO_OBJECTS_WITH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22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22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600"/>
              <a:buNone/>
              <a:defRPr sz="26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body" idx="2"/>
          </p:nvPr>
        </p:nvSpPr>
        <p:spPr>
          <a:xfrm>
            <a:off x="913774" y="3051012"/>
            <a:ext cx="5106027" cy="274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body" idx="3"/>
          </p:nvPr>
        </p:nvSpPr>
        <p:spPr>
          <a:xfrm>
            <a:off x="6396423" y="2371018"/>
            <a:ext cx="4881804" cy="679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85000"/>
              </a:lnSpc>
              <a:spcBef>
                <a:spcPts val="1000"/>
              </a:spcBef>
              <a:spcAft>
                <a:spcPts val="0"/>
              </a:spcAft>
              <a:buSzPts val="2600"/>
              <a:buNone/>
              <a:defRPr sz="2600" b="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body" idx="4"/>
          </p:nvPr>
        </p:nvSpPr>
        <p:spPr>
          <a:xfrm>
            <a:off x="6172200" y="3051012"/>
            <a:ext cx="5105401" cy="274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2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lko tytuł" type="titleOnly">
  <p:cSld name="TITLE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23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23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3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sty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24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24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4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awartość z podpisem" type="objTx">
  <p:cSld name="OBJECT_WITH_CAPTIO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25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25"/>
          <p:cNvSpPr txBox="1"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wentieth Centur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5"/>
          <p:cNvSpPr txBox="1">
            <a:spLocks noGrp="1"/>
          </p:cNvSpPr>
          <p:nvPr>
            <p:ph type="body" idx="1"/>
          </p:nvPr>
        </p:nvSpPr>
        <p:spPr>
          <a:xfrm>
            <a:off x="5078062" y="609600"/>
            <a:ext cx="6200163" cy="5181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25"/>
          <p:cNvSpPr txBox="1">
            <a:spLocks noGrp="1"/>
          </p:cNvSpPr>
          <p:nvPr>
            <p:ph type="body" idx="2"/>
          </p:nvPr>
        </p:nvSpPr>
        <p:spPr>
          <a:xfrm>
            <a:off x="913774" y="2632852"/>
            <a:ext cx="3935689" cy="31583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7" name="Google Shape;67;p25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5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5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az z podpisem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26" descr="Droplets-HD-Content-R1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26"/>
          <p:cNvSpPr txBox="1"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wentieth Century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6"/>
          <p:cNvSpPr>
            <a:spLocks noGrp="1"/>
          </p:cNvSpPr>
          <p:nvPr>
            <p:ph type="pic" idx="2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 cmpd="sng">
            <a:solidFill>
              <a:srgbClr val="C0D3E4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4" name="Google Shape;74;p26"/>
          <p:cNvSpPr txBox="1">
            <a:spLocks noGrp="1"/>
          </p:cNvSpPr>
          <p:nvPr>
            <p:ph type="body" idx="1"/>
          </p:nvPr>
        </p:nvSpPr>
        <p:spPr>
          <a:xfrm>
            <a:off x="913794" y="2632852"/>
            <a:ext cx="5934949" cy="3158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1pPr>
            <a:lvl2pPr marL="914400" lvl="1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26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AEBF5"/>
            </a:gs>
            <a:gs pos="100000">
              <a:srgbClr val="72AADB"/>
            </a:gs>
          </a:gsLst>
          <a:lin ang="5400000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7" descr="\\DROBO-FS\QuickDrops\JB\PPTX NG\Droplets\LightingOverlay.png"/>
          <p:cNvPicPr preferRelativeResize="0"/>
          <p:nvPr/>
        </p:nvPicPr>
        <p:blipFill rotWithShape="1">
          <a:blip r:embed="rId19">
            <a:alphaModFix amt="70000"/>
          </a:blip>
          <a:srcRect/>
          <a:stretch/>
        </p:blipFill>
        <p:spPr>
          <a:xfrm>
            <a:off x="0" y="0"/>
            <a:ext cx="12192003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7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  <a:defRPr sz="36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914400" marR="0" lvl="1" indent="-3429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1371600" marR="0" lvl="2" indent="-3302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1828800" marR="0" lvl="3" indent="-3175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2286000" marR="0" lvl="4" indent="-3175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2743200" marR="0" lvl="5" indent="-3175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3200400" marR="0" lvl="6" indent="-3175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3657600" marR="0" lvl="7" indent="-3175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4114800" marR="0" lvl="8" indent="-31750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dt" idx="10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ftr" idx="11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sldNum" idx="12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"/>
          <p:cNvSpPr txBox="1"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wentieth Century"/>
              <a:buNone/>
            </a:pPr>
            <a:r>
              <a:rPr lang="pl-PL"/>
              <a:t>ROLA I DZIAŁANIA SPECJALISTYCZNEGO CENTRUM WSPIERAJĄCEGO EDUKACJĘ WŁĄCZAJĄCĄ  W ŚWIDNIKU</a:t>
            </a:r>
            <a:endParaRPr/>
          </a:p>
        </p:txBody>
      </p:sp>
      <p:sp>
        <p:nvSpPr>
          <p:cNvPr id="156" name="Google Shape;156;p1"/>
          <p:cNvSpPr txBox="1">
            <a:spLocks noGrp="1"/>
          </p:cNvSpPr>
          <p:nvPr>
            <p:ph type="subTitle" idx="1"/>
          </p:nvPr>
        </p:nvSpPr>
        <p:spPr>
          <a:xfrm>
            <a:off x="1750999" y="3886200"/>
            <a:ext cx="9393300" cy="241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/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/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/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/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pl-PL"/>
              <a:t>IWONA JARECKA, EKSPERT DO SPRAW EDUKACJI WŁĄCZAJĄCEJ ORAZ KONTAKTÓW ZE SCWEW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80325" y="1706350"/>
            <a:ext cx="5411676" cy="3607774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7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SZKOŁA PODSTAWOWA IM MARII WÓJCIK W KRĘPCU</a:t>
            </a:r>
            <a:endParaRPr/>
          </a:p>
        </p:txBody>
      </p:sp>
      <p:sp>
        <p:nvSpPr>
          <p:cNvPr id="221" name="Google Shape;221;p7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l-PL" dirty="0"/>
              <a:t>KOORDYNATOR: ELIZA SZYPULSKA</a:t>
            </a:r>
            <a:endParaRPr dirty="0"/>
          </a:p>
        </p:txBody>
      </p:sp>
      <p:pic>
        <p:nvPicPr>
          <p:cNvPr id="222" name="Google Shape;222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" y="5314125"/>
            <a:ext cx="7609061" cy="154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8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SZKOŁA PODSTAWOWA IM 100-LECIA NIEPODLEGŁOŚCI W KALINÓWCE</a:t>
            </a:r>
            <a:endParaRPr/>
          </a:p>
        </p:txBody>
      </p:sp>
      <p:sp>
        <p:nvSpPr>
          <p:cNvPr id="228" name="Google Shape;228;p8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l-PL" dirty="0"/>
              <a:t>KOORDYNATOR: MAŁGORZATA GUELLARD</a:t>
            </a:r>
            <a:endParaRPr dirty="0"/>
          </a:p>
        </p:txBody>
      </p:sp>
      <p:pic>
        <p:nvPicPr>
          <p:cNvPr id="229" name="Google Shape;229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97275" y="2046649"/>
            <a:ext cx="4080939" cy="762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38675" y="4191788"/>
            <a:ext cx="3524250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40250" y="4112588"/>
            <a:ext cx="3524250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9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II LO IM K.K.BACZYŃSKIEGO PRZY ZESPOLE SZKÓŁ OGÓLNOKSZTAŁCĄCYCH W ŚWIDNIKU</a:t>
            </a:r>
            <a:endParaRPr/>
          </a:p>
        </p:txBody>
      </p:sp>
      <p:pic>
        <p:nvPicPr>
          <p:cNvPr id="238" name="Google Shape;238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7775" y="3506680"/>
            <a:ext cx="5544652" cy="3172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5687" y="3040000"/>
            <a:ext cx="4801454" cy="2711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53823" y="1978100"/>
            <a:ext cx="4638175" cy="106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9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l-PL" dirty="0"/>
              <a:t>KOORDYNATOR: MARZENA SZYMECKA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0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 dirty="0"/>
              <a:t>TECHNIKUM PRZY ZESPOLE SZKÓŁ NR 1 IM C.K.NORWIDA W ŚWIDNIKU</a:t>
            </a:r>
            <a:endParaRPr dirty="0"/>
          </a:p>
        </p:txBody>
      </p:sp>
      <p:sp>
        <p:nvSpPr>
          <p:cNvPr id="247" name="Google Shape;247;p10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l-PL" dirty="0"/>
              <a:t>KOORDYNATOR: TOMASZ KRÓL</a:t>
            </a:r>
            <a:endParaRPr dirty="0"/>
          </a:p>
        </p:txBody>
      </p:sp>
      <p:pic>
        <p:nvPicPr>
          <p:cNvPr id="248" name="Google Shape;248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84167" y="3727225"/>
            <a:ext cx="3721134" cy="279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55300" y="3486912"/>
            <a:ext cx="2453599" cy="3271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76113" y="3667125"/>
            <a:ext cx="2114550" cy="212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1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SZKOŁA BRANŻOWA PRZY ZESPOLE SZKÓŁ W PIASKACH </a:t>
            </a:r>
            <a:endParaRPr/>
          </a:p>
        </p:txBody>
      </p:sp>
      <p:sp>
        <p:nvSpPr>
          <p:cNvPr id="256" name="Google Shape;256;p11"/>
          <p:cNvSpPr txBox="1">
            <a:spLocks noGrp="1"/>
          </p:cNvSpPr>
          <p:nvPr>
            <p:ph type="body" idx="1"/>
          </p:nvPr>
        </p:nvSpPr>
        <p:spPr>
          <a:xfrm>
            <a:off x="913775" y="2063900"/>
            <a:ext cx="10363800" cy="37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l-PL" dirty="0"/>
              <a:t>KOORDYNATOR: MAGDALENA KOWALCZYK</a:t>
            </a:r>
            <a:endParaRPr dirty="0"/>
          </a:p>
          <a:p>
            <a:pPr marL="228600" lvl="0" indent="-101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dirty="0"/>
          </a:p>
        </p:txBody>
      </p:sp>
      <p:pic>
        <p:nvPicPr>
          <p:cNvPr id="257" name="Google Shape;257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76350" y="1364551"/>
            <a:ext cx="4068075" cy="117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5419" y="3124975"/>
            <a:ext cx="4147301" cy="266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90100" y="3602199"/>
            <a:ext cx="4492700" cy="288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2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SPECJALISTYCZNE CENTRUM WSPIERAJĄCE EDUKACJĘ WŁĄCZAJĄCĄ W ŚWIDNIKU</a:t>
            </a:r>
            <a:endParaRPr/>
          </a:p>
        </p:txBody>
      </p:sp>
      <p:sp>
        <p:nvSpPr>
          <p:cNvPr id="265" name="Google Shape;265;p12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WSPIERAMY NAUCZYCIELI SZKÓŁ POPRZEZ: 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SZKOLENIA  i WARSZTATY DOSKONALĄCE 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KONSULTACJE Z EKSPERTAMI ZEWNĘTRZNYMI,  Z EKSPERTAMI SCWEW, KONSULTACJE ZE SPECJALISTAMI, 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KONSULTACJE I SPOTKANIA W RAMACH ORGANIZOWANYCH LEKCJI OTWARTYCH, SUPERWIZJI KOLEŻEŃSKICH I SUPERWIZJI Z EKSPERTEM, 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KONSULTACJE ZWIĄZANE Z WYKORZYSTANIEM SPRZĘTU SPECJALISTYCZNEGO ORAZ POMOC W WYPOŻYCZENIU GO DLA UCZNIÓW POTRZEBUJĄCYCH WSPARCIA TECHNOLOGII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3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SPECJALISTYCZNE CENTRUM WSPIERAJĄCE EDUKACJĘ WŁĄCZAJĄCĄ W ŚWIDNIKU</a:t>
            </a:r>
            <a:endParaRPr/>
          </a:p>
        </p:txBody>
      </p:sp>
      <p:sp>
        <p:nvSpPr>
          <p:cNvPr id="277" name="Google Shape;277;p13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WSPIERAMY UCZNIÓW POPRZEZ: 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POMOC I KONSULTACJE NAUCZYCIELI W KONSTRUOWANIU WIELOSPECJALISTYCZNEJ OCENY POZIOMU FUNKCJONOWANIA ORAZ INDYWIDUALNEGO PROGRAMU EDUKACYJNO- TERAPEUTYCZNEGO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DOBÓR ODPOWIEDNIEGO SPRZĘTU SPECJALISTYCZNEGO INDYWIDUALNIE DLA KAŻDEGO UCZNIA ZE WZGLĘDU NA ZRÓŻNICOWANE POTRZEBY 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WSPIERANIE NAUCZYCIELI W DOBORZE METOD, FORM I ŚRODKÓW PODCZAS PRACY W KLASIE O ZRÓŻNICOWANYCH POTRZEBACH I MOŻLIWOŚCIACH 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4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SPECJALISTYCZNE CENTRUM WSPIERAJĄCE EDUKACJĘ WŁĄCZAJĄCĄ W ŚWIDNIKU</a:t>
            </a:r>
            <a:endParaRPr/>
          </a:p>
        </p:txBody>
      </p:sp>
      <p:sp>
        <p:nvSpPr>
          <p:cNvPr id="283" name="Google Shape;283;p14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WSPIERAMY RODZICÓW POPRZEZ :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WARSZTATY I SZKOLENIA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KONSULTACJE I SPOTKANIA Z EKSPERTAMI SCWEW, EKSPERTAMI ZEWNĘTRZNYMI PRACUJĄCYMI Z UCZNIAMI O ZRÓŻNICOWANYCH POTRZEBACH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KONSULTACJE ZE SPECJALISTAMI – W ZAKRESIE TRUDNOŚCI ZGŁASZANYCH PRZEZ RODZICÓW </a:t>
            </a:r>
            <a:endParaRPr/>
          </a:p>
          <a:p>
            <a:pPr marL="228600" lvl="0" indent="-101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5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SPECJALISTYCZNE CENTRUM WSPIERAJĄCE EDUKACJĘ WŁĄCZAJĄCĄ W ŚWIDNIKU</a:t>
            </a:r>
            <a:endParaRPr/>
          </a:p>
        </p:txBody>
      </p:sp>
      <p:sp>
        <p:nvSpPr>
          <p:cNvPr id="289" name="Google Shape;289;p15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/>
          </a:bodyPr>
          <a:lstStyle/>
          <a:p>
            <a:pPr marL="228600" lvl="0" indent="-2095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WSPÓŁPRACUJEMY Z:</a:t>
            </a:r>
            <a:endParaRPr/>
          </a:p>
          <a:p>
            <a:pPr marL="228600" lvl="0" indent="-20955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PORADNIĄ PSYCHOLOGICZNO- PEDAGOGICZNĄ W ŚWIDNIKU – DYREKTOR DARIUSZ SZAŁAJ</a:t>
            </a:r>
            <a:endParaRPr/>
          </a:p>
          <a:p>
            <a:pPr marL="228600" lvl="0" indent="-20955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LUBELSKIM SAMORZĄDOWYM CENTRUM DOSKONALENIA NAUCZYCIELI W LUBLINIE – DYREKTOR KRZYSZTOF STARUCH </a:t>
            </a:r>
            <a:endParaRPr/>
          </a:p>
          <a:p>
            <a:pPr marL="228600" lvl="0" indent="-20955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PODLASKIM OŚRODKIEM DOSKONALENIA NAUCZYCIELI W BIAŁYMSTOKU- DYREKTOR LESZEK TWAROWSKI</a:t>
            </a:r>
            <a:endParaRPr/>
          </a:p>
          <a:p>
            <a:pPr marL="228600" lvl="0" indent="-20955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UNIWERSYTETEM MARII CURIE-SKŁODOWSKIEJ W LUBLINIE- DR HAB. ANNA PROKOPIAK, </a:t>
            </a:r>
            <a:endParaRPr/>
          </a:p>
          <a:p>
            <a:pPr marL="228600" lvl="0" indent="-20955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KATOLICKIM UNIWERSYTETEM LUBELSKIM- DR HAB. WOJCIECH OTRĘBSKI PROF. KUL, PROF. DR HAB. KAZIMIERA KRAKOWIAK</a:t>
            </a:r>
            <a:endParaRPr/>
          </a:p>
          <a:p>
            <a:pPr marL="228600" lvl="0" indent="-20066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90000"/>
              <a:buChar char="•"/>
            </a:pPr>
            <a:r>
              <a:rPr lang="pl-PL"/>
              <a:t>WYŻSZĄ SZKOŁĄ EKONOMII I INNOWACJI - PROF. DR HAB WIOLETTA TUSZYŃSKA- BOGUCKA</a:t>
            </a:r>
            <a:endParaRPr/>
          </a:p>
          <a:p>
            <a:pPr marL="228600" lvl="0" indent="-20955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FUNDACJE- ASDREAMER- DR KATARZYNA PATYK- WIECZOREK</a:t>
            </a:r>
            <a:endParaRPr/>
          </a:p>
          <a:p>
            <a:pPr marL="228600" lvl="0" indent="-12065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11a760eb840_0_15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SPECJALISTYCZNE CENTRUM WSPIERAJĄCE EDUKACJĘ WŁĄCZAJĄCĄ W ŚWIDNIKU</a:t>
            </a:r>
            <a:endParaRPr/>
          </a:p>
        </p:txBody>
      </p:sp>
      <p:sp>
        <p:nvSpPr>
          <p:cNvPr id="295" name="Google Shape;295;g11a760eb840_0_15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KONSULTACJE ZE SPECJALISTAMI: 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DR N.MED BOŻENNA ŚPILA- PSYCHIATRA DZIECI I MŁODZIEŻY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PROF. DR N.MED JANUSZ KOCKI- GENETYK, PEDIATRA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PROF. DR N.FARM. ANNA BOGUCKA- KOCKA- FARMACEUTA, SPECJALISTA OD PARAZYTOLOGII 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PROF. KAZIMIERA KRAKOWIAK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PROF. DR. WIOLETTA TUSZYŃSKA - BOGUCKA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SPECJALISTYCZNE CENTRUM WSPIERAJĄCE EDUKACJĘ WŁĄCZAJĄCĄ W ŚWIDNIKU</a:t>
            </a:r>
            <a:endParaRPr/>
          </a:p>
        </p:txBody>
      </p:sp>
      <p:sp>
        <p:nvSpPr>
          <p:cNvPr id="162" name="Google Shape;162;p2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CZAS TRWANIA: 1 LIPIEC 2021 DO 30 CZERWCA 2023 ROKU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BUDŻET ZADANIA: </a:t>
            </a:r>
            <a:r>
              <a:rPr lang="pl-PL" b="1"/>
              <a:t> 1 860 238,00 ZŁ</a:t>
            </a:r>
            <a:endParaRPr b="1"/>
          </a:p>
          <a:p>
            <a:pPr marL="228600" lvl="0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pl-PL" b="1"/>
              <a:t>ZASIĘG PILOTAŻU: POWIAT ŚWIDNICKI, POWIAT LUBELSKI, POWIAT ŁĘCZYŃSKI</a:t>
            </a:r>
            <a:endParaRPr b="1"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11ecbcd9e4a_0_8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SPECJALISTYCZNE CENTRUM WSPIERAJĄCE EDUKACJĘ WŁĄCZAJĄCĄ W ŚWIDNIKU</a:t>
            </a:r>
            <a:endParaRPr/>
          </a:p>
        </p:txBody>
      </p:sp>
      <p:sp>
        <p:nvSpPr>
          <p:cNvPr id="301" name="Google Shape;301;g11ecbcd9e4a_0_8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KONSULTACJE I PORADY Z: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pl-PL"/>
              <a:t>ARCHITEKTAMI - BARTŁOMIEJEM  KWIATKOWSKIM,  NATALIĄ PRZESMYCKĄ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pl-PL"/>
              <a:t>TRENEREM I COACHEM- MAŁGORZATĄ CWENER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pl-PL"/>
              <a:t>SPECJALISTAMI: DOROTĄ ŻUREK, MONIKĄ ANTONIEWICZ, KAROLINĄ WIŚNIEWSKĄ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pl-PL"/>
              <a:t>DYREKTORAMI PLACÓWEK SPECJALNYCH- MAŁGORZATĄ KWIECIŃSKĄ, BOŻENNĄ KOWALIK</a:t>
            </a:r>
            <a:endParaRPr/>
          </a:p>
          <a:p>
            <a:pPr marL="45720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6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SPECJALISTYCZNE CENTRUM WSPIERAJĄCE EDUKACJĘ WŁĄCZAJĄCĄ W ŚWIDNIKU</a:t>
            </a:r>
            <a:endParaRPr/>
          </a:p>
        </p:txBody>
      </p:sp>
      <p:sp>
        <p:nvSpPr>
          <p:cNvPr id="307" name="Google Shape;307;p16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l-PL"/>
              <a:t>WYPOŻYCZALNIA SPRZĘTU SPECJALISTYCZNEGO </a:t>
            </a:r>
            <a:endParaRPr/>
          </a:p>
        </p:txBody>
      </p:sp>
      <p:pic>
        <p:nvPicPr>
          <p:cNvPr id="308" name="Google Shape;308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3887" y="2879323"/>
            <a:ext cx="3882501" cy="2911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97943" y="2752078"/>
            <a:ext cx="2806454" cy="3741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85950" y="1948350"/>
            <a:ext cx="3787951" cy="2840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11d9ab6489c_0_1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pl-PL"/>
              <a:t>WYPOŻYCZALNIA SPRZĘTU SPECJALISTYCZNEGO DZIAŁAJĄCA PRZY SCWEW W ŚWIDNIKU</a:t>
            </a:r>
            <a:endParaRPr/>
          </a:p>
        </p:txBody>
      </p:sp>
      <p:sp>
        <p:nvSpPr>
          <p:cNvPr id="316" name="Google Shape;316;g11d9ab6489c_0_1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SPRZĘT SPECJALISTYCZNY I POMOCE DYDAKTYCZNE DO WYPOŻYCZALNI SCWEW ZAKUPIONO W GRUDNIU 2021 ROKU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 sz="1900">
                <a:latin typeface="Calibri"/>
                <a:ea typeface="Calibri"/>
                <a:cs typeface="Calibri"/>
                <a:sym typeface="Calibri"/>
              </a:rPr>
              <a:t>NA ZAKUP SPRZĘTU PRZEZNACZONO -  168 000 ZŁ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-PL" sz="1900">
                <a:latin typeface="Calibri"/>
                <a:ea typeface="Calibri"/>
                <a:cs typeface="Calibri"/>
                <a:sym typeface="Calibri"/>
              </a:rPr>
              <a:t>I TRANSZA – 134 600 ZŁ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-PL" sz="1900">
                <a:latin typeface="Calibri"/>
                <a:ea typeface="Calibri"/>
                <a:cs typeface="Calibri"/>
                <a:sym typeface="Calibri"/>
              </a:rPr>
              <a:t>II TRANSZA – 33 400 ZŁ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WSZYSCY CZŁONKOWIE ZESPOŁU I KADRA SCWEW ZOSTALI PRZESZKOLENI W ZAKRESIE ZAKUPIONEGO SPRZĘTU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KONSULTACJE DLA NAUCZYCIELI ODBYWAJĄ SIĘ NA BIEŻĄCO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1a760eb840_0_0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SPECJALISTYCZNE CENTRUM WSPIERAJĄCE EDUKACJĘ WŁĄCZAJĄCĄ W ŚWIDNIKU</a:t>
            </a:r>
            <a:endParaRPr/>
          </a:p>
        </p:txBody>
      </p:sp>
      <p:sp>
        <p:nvSpPr>
          <p:cNvPr id="168" name="Google Shape;168;g11a760eb840_0_0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PODPISANIE POROZUMIEŃ MIĘDZY ORGANEM PROWADZĄCYM SPECJALNY OŚRODEK SZKOLNO - WYCHOWAWCZY IM. H. SIENKIEWICZA W ŚWIDNIKU A STAROSTĄ POWIATU ŁĘCZYŃSKIEGO, WÓJTEM GMINY GŁUSK I WÓJTEM GMINY MEŁGIEW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DATA: SIERPIEŃ 2021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PODPISANIE POROZUMIEŃ MIĘDZY DYREKTOREM A LUBELSKIM SAMORZĄDOWYM CENTRUM DOSKONALENIA NAUCZYCIELI, PODLASKIM OŚRODKIEM DOSKONALENIA NAUCZYCIELI, PORADNIĄ PSYCHOLOGICZNO- PEDAGOGICZNĄ W ŚWIDNIKU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DATA: SIERPIEŃ 2021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11ecbcd9e4a_0_3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SPECJALISTYCZNE CENTRUM WSPIERAJĄCE EDUKACJĘ WŁĄCZAJĄCĄ W ŚWIDNIKU</a:t>
            </a:r>
            <a:endParaRPr/>
          </a:p>
        </p:txBody>
      </p:sp>
      <p:sp>
        <p:nvSpPr>
          <p:cNvPr id="174" name="Google Shape;174;g11ecbcd9e4a_0_3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7500" lnSpcReduction="10000"/>
          </a:bodyPr>
          <a:lstStyle/>
          <a:p>
            <a:pPr marL="228600" lvl="0" indent="-15589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90000"/>
              <a:buChar char="•"/>
            </a:pPr>
            <a:r>
              <a:rPr lang="pl-PL"/>
              <a:t>WYPOŻYCZALNIA SPRZĘTU SPECJALISTYCZNEGO I POMOCY DYDAKTYCZNYCH</a:t>
            </a:r>
            <a:endParaRPr/>
          </a:p>
          <a:p>
            <a:pPr marL="228600" lvl="0" indent="-15589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90000"/>
              <a:buChar char="•"/>
            </a:pPr>
            <a:r>
              <a:rPr lang="pl-PL"/>
              <a:t>KONSULTACJE LIDERA DLA DYREKTORÓW, NAUCZYCIELI</a:t>
            </a:r>
            <a:endParaRPr/>
          </a:p>
          <a:p>
            <a:pPr marL="228600" lvl="0" indent="-15589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90000"/>
              <a:buChar char="•"/>
            </a:pPr>
            <a:r>
              <a:rPr lang="pl-PL"/>
              <a:t>SZKOLENIA, WARSZTATY</a:t>
            </a:r>
            <a:endParaRPr/>
          </a:p>
          <a:p>
            <a:pPr marL="228600" lvl="0" indent="-15589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90000"/>
              <a:buChar char="•"/>
            </a:pPr>
            <a:r>
              <a:rPr lang="pl-PL"/>
              <a:t>GRUPA WSPARCIA DLA NAUCZYCIELI WSPOMAGAJĄCYCH</a:t>
            </a:r>
            <a:endParaRPr/>
          </a:p>
          <a:p>
            <a:pPr marL="228600" lvl="0" indent="-15589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90000"/>
              <a:buChar char="•"/>
            </a:pPr>
            <a:r>
              <a:rPr lang="pl-PL"/>
              <a:t>KONSULTACJE DLA RODZICÓW I DZIECI W ZAKRESIE WSPARCIA SPECJALISTYCZNEGO  PROWADZONE PRZEZ SPECJALISTÓW I KADRĘ SCWEW</a:t>
            </a:r>
            <a:endParaRPr/>
          </a:p>
          <a:p>
            <a:pPr marL="228600" lvl="0" indent="-15589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90000"/>
              <a:buChar char="•"/>
            </a:pPr>
            <a:r>
              <a:rPr lang="pl-PL"/>
              <a:t>LEKCJE OTWARTE, SUPERWIZJE KOLEŻEŃSKIE, SUPERWIZJE Z EKSPERTEM</a:t>
            </a:r>
            <a:endParaRPr/>
          </a:p>
          <a:p>
            <a:pPr marL="228600" lvl="0" indent="-15589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90000"/>
              <a:buChar char="•"/>
            </a:pPr>
            <a:r>
              <a:rPr lang="pl-PL"/>
              <a:t>KONSULTACJE EKSPERCKIE W TRUDNOŚCIACH ZGŁASZANYCH PRZEZ PRACOWNIKÓW PLACÓWEK OBJĘTYCH WSPARCIEM</a:t>
            </a:r>
            <a:endParaRPr/>
          </a:p>
          <a:p>
            <a:pPr marL="228600" lvl="0" indent="-15589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90000"/>
              <a:buChar char="•"/>
            </a:pPr>
            <a:r>
              <a:rPr lang="pl-PL"/>
              <a:t>KONFERENCJE</a:t>
            </a:r>
            <a:endParaRPr/>
          </a:p>
          <a:p>
            <a:pPr marL="228600" lvl="0" indent="-15589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90000"/>
              <a:buChar char="•"/>
            </a:pPr>
            <a:r>
              <a:rPr lang="pl-PL"/>
              <a:t>DZIAŁANIA DORADCZO - SZKOLENIOWE</a:t>
            </a:r>
            <a:endParaRPr/>
          </a:p>
          <a:p>
            <a:pPr marL="228600" lvl="0" indent="-15589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90000"/>
              <a:buChar char="•"/>
            </a:pPr>
            <a:r>
              <a:rPr lang="pl-PL"/>
              <a:t>PROMOCJA I INFORMACJA O PROJEKCIE</a:t>
            </a:r>
            <a:endParaRPr/>
          </a:p>
          <a:p>
            <a:pPr marL="228600" lvl="0" indent="-155891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90000"/>
              <a:buChar char="•"/>
            </a:pPr>
            <a:r>
              <a:rPr lang="pl-PL"/>
              <a:t>PUBLIKACJE - ZESZYT DOBRYCH PRAKTYK, PUBLIKACJE PRASOWE I ARTYKUŁY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89473"/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SPECJALISTYCZNE CENTRUM WSPIERAJĄCE EDUKACJĘ WŁĄCZAJĄCĄ W ŚWIDNIKU</a:t>
            </a:r>
            <a:endParaRPr/>
          </a:p>
        </p:txBody>
      </p:sp>
      <p:sp>
        <p:nvSpPr>
          <p:cNvPr id="180" name="Google Shape;180;p3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PRZEDSZKOLE INTEGRACYJNE PRZY ZESPOLE SZKOLNO-PRZEDSZKOLNYM NR 1 W ŚWIDNIKU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SZKOŁA PODSTAWOWA NR 5 IM. JANUSZA KUSOCIŃSKIEGO W ŚWIDNIKU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SZKOŁA PODSTAWOWA NR 2 IM. TADEUSZA KOŚCIUSZKI W ŁĘCZNEJ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SZKOŁA PODSTAWOWA IM. 100-LECIA NIEPODLEGŁOŚCI POLSKI W KALINÓWCE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SZKOŁA PODSTAWOWA IM. MARII WÓJCIK W KRĘPCU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II LO IM. K.K.BACZYŃSKIEGO PRZY ZESPOLE SZKÓŁ OGÓLNOKSZTAŁCĄCYCH NR 1 W ŚWIDNIKU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TECHNIKUM PRZY ZESPOLE SZKÓŁ IM C.K.NORWIDA W ŚWIDNIKU</a:t>
            </a:r>
            <a:endParaRPr/>
          </a:p>
          <a:p>
            <a:pPr marL="22860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pl-PL"/>
              <a:t>SZKOŁA BRANŻOWA PRZY ZESPOLE SZKÓŁ W PIASKACH</a:t>
            </a:r>
            <a:endParaRPr/>
          </a:p>
          <a:p>
            <a:pPr marL="228600" lvl="0" indent="-111125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  <a:p>
            <a:pPr marL="228600" lvl="0" indent="-111125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  <a:p>
            <a:pPr marL="228600" lvl="0" indent="-111125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11ecbcd9e4a_0_13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SPECJALISTYCZNE CENTRUM WSPIERAJĄCE EDUKACJĘ WŁĄCZAJĄCĄ W ŚWIDNIKU</a:t>
            </a:r>
            <a:endParaRPr/>
          </a:p>
        </p:txBody>
      </p:sp>
      <p:sp>
        <p:nvSpPr>
          <p:cNvPr id="186" name="Google Shape;186;g11ecbcd9e4a_0_13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pl-PL"/>
              <a:t>LIDER- ELŻBIETA KRUPA, DYREKTOR SPECJALNEGO OŚRODKA SZKOLNO- WYCHOWAWCZEGO W ŚWIDNIKU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pl-PL"/>
              <a:t>MONIKA DĄBKOWSKA- EKSPERT DS. TECHNOLOGII WSPOMAGAJĄCYCH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pl-PL"/>
              <a:t>AGNIESZKA POTACZAŁA - EKSPERT DS. EDUKACJI WŁĄCZAJĄCEJ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pl-PL"/>
              <a:t>ELŻBIETA ŚCIBIOR - EKSPERT DS. INFORMACJI I EWALUACJI</a:t>
            </a:r>
            <a:endParaRPr/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pl-PL"/>
              <a:t>IWONA JARECKA - EKSPERT DS. EDUKACJI WŁĄCZAJĄCEJ I KONTAKTÓW ZE SCWEW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PRZEDSZKOLE INTEGRACYJNE PRZY ZESPOLE SZKOLNO- PRZEDSZKOLNYM NR 1 W ŚWIDNIKU</a:t>
            </a:r>
            <a:endParaRPr/>
          </a:p>
        </p:txBody>
      </p:sp>
      <p:sp>
        <p:nvSpPr>
          <p:cNvPr id="192" name="Google Shape;192;p4"/>
          <p:cNvSpPr txBox="1">
            <a:spLocks noGrp="1"/>
          </p:cNvSpPr>
          <p:nvPr>
            <p:ph type="body" idx="1"/>
          </p:nvPr>
        </p:nvSpPr>
        <p:spPr>
          <a:xfrm>
            <a:off x="913774" y="2367092"/>
            <a:ext cx="10363826" cy="342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l-PL" dirty="0"/>
              <a:t>KOORDYNATOR:  KINGA SOBIESIAK</a:t>
            </a:r>
            <a:endParaRPr dirty="0"/>
          </a:p>
        </p:txBody>
      </p:sp>
      <p:pic>
        <p:nvPicPr>
          <p:cNvPr id="193" name="Google Shape;193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81638" y="3237475"/>
            <a:ext cx="1514475" cy="139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7750" y="3902850"/>
            <a:ext cx="4428874" cy="245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32050" y="3873713"/>
            <a:ext cx="4534174" cy="250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5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SZKOŁA PODSTAWOWA NR 5 IM JANUSZA KUSOCIŃSKIEGO W ŚWIDNIKU</a:t>
            </a:r>
            <a:endParaRPr/>
          </a:p>
        </p:txBody>
      </p:sp>
      <p:sp>
        <p:nvSpPr>
          <p:cNvPr id="201" name="Google Shape;201;p5"/>
          <p:cNvSpPr txBox="1">
            <a:spLocks noGrp="1"/>
          </p:cNvSpPr>
          <p:nvPr>
            <p:ph type="body" idx="1"/>
          </p:nvPr>
        </p:nvSpPr>
        <p:spPr>
          <a:xfrm>
            <a:off x="913775" y="2367095"/>
            <a:ext cx="10363800" cy="1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19075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pl-PL" dirty="0"/>
              <a:t>KOORDYNATOR: MARTA KUBIAK</a:t>
            </a:r>
            <a:endParaRPr dirty="0"/>
          </a:p>
        </p:txBody>
      </p:sp>
      <p:pic>
        <p:nvPicPr>
          <p:cNvPr id="202" name="Google Shape;202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31225" y="1807400"/>
            <a:ext cx="4645850" cy="106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0700" y="3853675"/>
            <a:ext cx="3719049" cy="279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78875" y="3853675"/>
            <a:ext cx="3719050" cy="2789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37400" y="3851175"/>
            <a:ext cx="2093837" cy="2791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219142" flipH="1">
            <a:off x="7013903" y="-374062"/>
            <a:ext cx="6337320" cy="784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66975" y="2503425"/>
            <a:ext cx="7295473" cy="4452127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6"/>
          <p:cNvSpPr txBox="1">
            <a:spLocks noGrp="1"/>
          </p:cNvSpPr>
          <p:nvPr>
            <p:ph type="title"/>
          </p:nvPr>
        </p:nvSpPr>
        <p:spPr>
          <a:xfrm>
            <a:off x="913775" y="618517"/>
            <a:ext cx="10364400" cy="15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wentieth Century"/>
              <a:buNone/>
            </a:pPr>
            <a:r>
              <a:rPr lang="pl-PL"/>
              <a:t>SZKOŁA PODSTAWOWA NR 2 </a:t>
            </a:r>
            <a:br>
              <a:rPr lang="pl-PL"/>
            </a:br>
            <a:r>
              <a:rPr lang="pl-PL"/>
              <a:t>IM. TADEUSZA KOŚCIUSZKI W ŁĘCZNEJ</a:t>
            </a:r>
            <a:endParaRPr/>
          </a:p>
        </p:txBody>
      </p:sp>
      <p:pic>
        <p:nvPicPr>
          <p:cNvPr id="213" name="Google Shape;213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716766">
            <a:off x="366701" y="3614924"/>
            <a:ext cx="2758752" cy="3511451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6"/>
          <p:cNvSpPr txBox="1">
            <a:spLocks noGrp="1"/>
          </p:cNvSpPr>
          <p:nvPr>
            <p:ph type="body" idx="1"/>
          </p:nvPr>
        </p:nvSpPr>
        <p:spPr>
          <a:xfrm>
            <a:off x="792125" y="2214813"/>
            <a:ext cx="10607700" cy="34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pl-PL" dirty="0"/>
              <a:t>KOORDYNATOR:  Teresa </a:t>
            </a:r>
            <a:r>
              <a:rPr lang="pl-PL" dirty="0" err="1"/>
              <a:t>Baruk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ropla">
  <a:themeElements>
    <a:clrScheme name="Droplet">
      <a:dk1>
        <a:srgbClr val="000000"/>
      </a:dk1>
      <a:lt1>
        <a:srgbClr val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874</Words>
  <Application>Microsoft Office PowerPoint</Application>
  <PresentationFormat>Panoramiczny</PresentationFormat>
  <Paragraphs>107</Paragraphs>
  <Slides>22</Slides>
  <Notes>22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6" baseType="lpstr">
      <vt:lpstr>Arial</vt:lpstr>
      <vt:lpstr>Calibri</vt:lpstr>
      <vt:lpstr>Twentieth Century</vt:lpstr>
      <vt:lpstr>Kropla</vt:lpstr>
      <vt:lpstr>ROLA I DZIAŁANIA SPECJALISTYCZNEGO CENTRUM WSPIERAJĄCEGO EDUKACJĘ WŁĄCZAJĄCĄ  W ŚWIDNIKU</vt:lpstr>
      <vt:lpstr>SPECJALISTYCZNE CENTRUM WSPIERAJĄCE EDUKACJĘ WŁĄCZAJĄCĄ W ŚWIDNIKU</vt:lpstr>
      <vt:lpstr>SPECJALISTYCZNE CENTRUM WSPIERAJĄCE EDUKACJĘ WŁĄCZAJĄCĄ W ŚWIDNIKU</vt:lpstr>
      <vt:lpstr>SPECJALISTYCZNE CENTRUM WSPIERAJĄCE EDUKACJĘ WŁĄCZAJĄCĄ W ŚWIDNIKU</vt:lpstr>
      <vt:lpstr>SPECJALISTYCZNE CENTRUM WSPIERAJĄCE EDUKACJĘ WŁĄCZAJĄCĄ W ŚWIDNIKU</vt:lpstr>
      <vt:lpstr>SPECJALISTYCZNE CENTRUM WSPIERAJĄCE EDUKACJĘ WŁĄCZAJĄCĄ W ŚWIDNIKU</vt:lpstr>
      <vt:lpstr>PRZEDSZKOLE INTEGRACYJNE PRZY ZESPOLE SZKOLNO- PRZEDSZKOLNYM NR 1 W ŚWIDNIKU</vt:lpstr>
      <vt:lpstr>SZKOŁA PODSTAWOWA NR 5 IM JANUSZA KUSOCIŃSKIEGO W ŚWIDNIKU</vt:lpstr>
      <vt:lpstr>SZKOŁA PODSTAWOWA NR 2  IM. TADEUSZA KOŚCIUSZKI W ŁĘCZNEJ</vt:lpstr>
      <vt:lpstr>SZKOŁA PODSTAWOWA IM MARII WÓJCIK W KRĘPCU</vt:lpstr>
      <vt:lpstr>SZKOŁA PODSTAWOWA IM 100-LECIA NIEPODLEGŁOŚCI W KALINÓWCE</vt:lpstr>
      <vt:lpstr>II LO IM K.K.BACZYŃSKIEGO PRZY ZESPOLE SZKÓŁ OGÓLNOKSZTAŁCĄCYCH W ŚWIDNIKU</vt:lpstr>
      <vt:lpstr>TECHNIKUM PRZY ZESPOLE SZKÓŁ NR 1 IM C.K.NORWIDA W ŚWIDNIKU</vt:lpstr>
      <vt:lpstr>SZKOŁA BRANŻOWA PRZY ZESPOLE SZKÓŁ W PIASKACH </vt:lpstr>
      <vt:lpstr>SPECJALISTYCZNE CENTRUM WSPIERAJĄCE EDUKACJĘ WŁĄCZAJĄCĄ W ŚWIDNIKU</vt:lpstr>
      <vt:lpstr>SPECJALISTYCZNE CENTRUM WSPIERAJĄCE EDUKACJĘ WŁĄCZAJĄCĄ W ŚWIDNIKU</vt:lpstr>
      <vt:lpstr>SPECJALISTYCZNE CENTRUM WSPIERAJĄCE EDUKACJĘ WŁĄCZAJĄCĄ W ŚWIDNIKU</vt:lpstr>
      <vt:lpstr>SPECJALISTYCZNE CENTRUM WSPIERAJĄCE EDUKACJĘ WŁĄCZAJĄCĄ W ŚWIDNIKU</vt:lpstr>
      <vt:lpstr>SPECJALISTYCZNE CENTRUM WSPIERAJĄCE EDUKACJĘ WŁĄCZAJĄCĄ W ŚWIDNIKU</vt:lpstr>
      <vt:lpstr>SPECJALISTYCZNE CENTRUM WSPIERAJĄCE EDUKACJĘ WŁĄCZAJĄCĄ W ŚWIDNIKU</vt:lpstr>
      <vt:lpstr>SPECJALISTYCZNE CENTRUM WSPIERAJĄCE EDUKACJĘ WŁĄCZAJĄCĄ W ŚWIDNIKU</vt:lpstr>
      <vt:lpstr>WYPOŻYCZALNIA SPRZĘTU SPECJALISTYCZNEGO DZIAŁAJĄCA PRZY SCWEW W ŚWIDNIKU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ROLA I DZIAŁANIA SPECJALISTYCZNEGO CENTRUM WSPIERAJĄCEGO EDUKACJĘ WŁĄCZAJĄCĄ  W ŚWIDNIKU</dc:title>
  <dc:creator>Iwona Jarecka</dc:creator>
  <cp:lastModifiedBy>marzena.szymecka@outlook.com</cp:lastModifiedBy>
  <cp:revision>1</cp:revision>
  <dcterms:created xsi:type="dcterms:W3CDTF">2022-03-21T10:12:11Z</dcterms:created>
  <dcterms:modified xsi:type="dcterms:W3CDTF">2022-11-05T00:28:21Z</dcterms:modified>
</cp:coreProperties>
</file>